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47"/>
  </p:notesMasterIdLst>
  <p:sldIdLst>
    <p:sldId id="259" r:id="rId6"/>
    <p:sldId id="262" r:id="rId7"/>
    <p:sldId id="264" r:id="rId8"/>
    <p:sldId id="459" r:id="rId9"/>
    <p:sldId id="266" r:id="rId10"/>
    <p:sldId id="480" r:id="rId11"/>
    <p:sldId id="528" r:id="rId12"/>
    <p:sldId id="549" r:id="rId13"/>
    <p:sldId id="550" r:id="rId14"/>
    <p:sldId id="560" r:id="rId15"/>
    <p:sldId id="561" r:id="rId16"/>
    <p:sldId id="497" r:id="rId17"/>
    <p:sldId id="529" r:id="rId18"/>
    <p:sldId id="562" r:id="rId19"/>
    <p:sldId id="507" r:id="rId20"/>
    <p:sldId id="481" r:id="rId21"/>
    <p:sldId id="563" r:id="rId22"/>
    <p:sldId id="518" r:id="rId23"/>
    <p:sldId id="531" r:id="rId24"/>
    <p:sldId id="564" r:id="rId25"/>
    <p:sldId id="555" r:id="rId26"/>
    <p:sldId id="523" r:id="rId27"/>
    <p:sldId id="565" r:id="rId28"/>
    <p:sldId id="521" r:id="rId29"/>
    <p:sldId id="566" r:id="rId30"/>
    <p:sldId id="567" r:id="rId31"/>
    <p:sldId id="568" r:id="rId32"/>
    <p:sldId id="569" r:id="rId33"/>
    <p:sldId id="570" r:id="rId34"/>
    <p:sldId id="571" r:id="rId35"/>
    <p:sldId id="520" r:id="rId36"/>
    <p:sldId id="556" r:id="rId37"/>
    <p:sldId id="572" r:id="rId38"/>
    <p:sldId id="573" r:id="rId39"/>
    <p:sldId id="574" r:id="rId40"/>
    <p:sldId id="502" r:id="rId41"/>
    <p:sldId id="501" r:id="rId42"/>
    <p:sldId id="274" r:id="rId43"/>
    <p:sldId id="460" r:id="rId44"/>
    <p:sldId id="506" r:id="rId45"/>
    <p:sldId id="421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IBM Plex Sans" panose="020B0503050203000203" pitchFamily="34" charset="0"/>
      <p:regular r:id="rId52"/>
      <p:bold r:id="rId53"/>
      <p:italic r:id="rId54"/>
      <p:boldItalic r:id="rId55"/>
    </p:embeddedFont>
    <p:embeddedFont>
      <p:font typeface="IBM Plex Sans SemiBold" panose="020B0703050203000203" pitchFamily="3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02" autoAdjust="0"/>
  </p:normalViewPr>
  <p:slideViewPr>
    <p:cSldViewPr snapToGrid="0">
      <p:cViewPr varScale="1">
        <p:scale>
          <a:sx n="99" d="100"/>
          <a:sy n="99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31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5125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214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080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399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90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3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60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844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887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059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5007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626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955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4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6591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476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808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901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30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987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165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043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2569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108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4937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6033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0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71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4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2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png"/><Relationship Id="rId5" Type="http://schemas.openxmlformats.org/officeDocument/2006/relationships/hyperlink" Target="https://clck.ru/gA2tC" TargetMode="External"/><Relationship Id="rId4" Type="http://schemas.openxmlformats.org/officeDocument/2006/relationships/hyperlink" Target="https://clck.ru/gA2s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14. Что делать, если сроки проекта близки к провалу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Пример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1445;p80">
            <a:extLst>
              <a:ext uri="{FF2B5EF4-FFF2-40B4-BE49-F238E27FC236}">
                <a16:creationId xmlns:a16="http://schemas.microsoft.com/office/drawing/2014/main" id="{08A7B98D-62DF-4367-8651-A3AC95B3EF74}"/>
              </a:ext>
            </a:extLst>
          </p:cNvPr>
          <p:cNvSpPr txBox="1"/>
          <p:nvPr/>
        </p:nvSpPr>
        <p:spPr>
          <a:xfrm>
            <a:off x="540000" y="1210077"/>
            <a:ext cx="3551552" cy="300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buClr>
                <a:srgbClr val="FF0000"/>
              </a:buClr>
              <a:buSzPct val="150000"/>
              <a:tabLst/>
              <a:defRPr/>
            </a:pPr>
            <a:r>
              <a:rPr lang="ru-RU" kern="0" dirty="0">
                <a:latin typeface="IBM Plex Sans"/>
                <a:ea typeface="IBM Plex Sans"/>
                <a:cs typeface="IBM Plex Sans"/>
                <a:sym typeface="IBM Plex Sans"/>
              </a:rPr>
              <a:t>Компании нужно сделать 10 автомобилей точно в срок. </a:t>
            </a:r>
          </a:p>
          <a:p>
            <a:pPr marR="0" lvl="0" defTabSz="914400" rtl="0" eaLnBrk="1" fontAlgn="auto" latinLnBrk="0" hangingPunct="1">
              <a:spcBef>
                <a:spcPts val="600"/>
              </a:spcBef>
              <a:buClr>
                <a:srgbClr val="FF0000"/>
              </a:buClr>
              <a:buSzPct val="150000"/>
              <a:tabLst/>
              <a:defRPr/>
            </a:pPr>
            <a:r>
              <a:rPr lang="ru-RU" kern="0" dirty="0">
                <a:latin typeface="IBM Plex Sans"/>
                <a:ea typeface="IBM Plex Sans"/>
                <a:cs typeface="IBM Plex Sans"/>
                <a:sym typeface="IBM Plex Sans"/>
              </a:rPr>
              <a:t>Отвечаем на следующие вопросы:</a:t>
            </a:r>
          </a:p>
          <a:p>
            <a:pPr marR="0" lvl="0" defTabSz="914400" rtl="0" eaLnBrk="1" fontAlgn="auto" latinLnBrk="0" hangingPunct="1">
              <a:spcBef>
                <a:spcPts val="600"/>
              </a:spcBef>
              <a:buClr>
                <a:srgbClr val="FF0000"/>
              </a:buClr>
              <a:buSzPct val="150000"/>
              <a:tabLst/>
              <a:defRPr/>
            </a:pPr>
            <a:r>
              <a:rPr lang="ru-RU" kern="0" dirty="0">
                <a:latin typeface="IBM Plex Sans"/>
                <a:ea typeface="IBM Plex Sans"/>
                <a:cs typeface="IBM Plex Sans"/>
                <a:sym typeface="IBM Plex Sans"/>
              </a:rPr>
              <a:t>Сколько литров краски нам потребуется?</a:t>
            </a:r>
          </a:p>
          <a:p>
            <a:pPr marL="342900" marR="0" lvl="0" indent="-342900" defTabSz="914400" rtl="0" eaLnBrk="1" fontAlgn="auto" latinLnBrk="0" hangingPunct="1">
              <a:spcBef>
                <a:spcPts val="600"/>
              </a:spcBef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ru-RU" kern="0" dirty="0">
                <a:latin typeface="IBM Plex Sans"/>
                <a:ea typeface="IBM Plex Sans"/>
                <a:cs typeface="IBM Plex Sans"/>
                <a:sym typeface="IBM Plex Sans"/>
              </a:rPr>
              <a:t>Сколько колес?</a:t>
            </a:r>
          </a:p>
          <a:p>
            <a:pPr marL="342900" marR="0" lvl="0" indent="-342900" defTabSz="914400" rtl="0" eaLnBrk="1" fontAlgn="auto" latinLnBrk="0" hangingPunct="1">
              <a:spcBef>
                <a:spcPts val="600"/>
              </a:spcBef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ru-RU" kern="0" dirty="0">
                <a:latin typeface="IBM Plex Sans"/>
                <a:ea typeface="IBM Plex Sans"/>
                <a:cs typeface="IBM Plex Sans"/>
                <a:sym typeface="IBM Plex Sans"/>
              </a:rPr>
              <a:t>Сколько двигателей?</a:t>
            </a:r>
          </a:p>
          <a:p>
            <a:pPr marL="342900" marR="0" lvl="0" indent="-342900" defTabSz="914400" rtl="0" eaLnBrk="1" fontAlgn="auto" latinLnBrk="0" hangingPunct="1">
              <a:spcBef>
                <a:spcPts val="600"/>
              </a:spcBef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lang="ru-RU" kern="0" dirty="0">
                <a:latin typeface="IBM Plex Sans"/>
                <a:ea typeface="IBM Plex Sans"/>
                <a:cs typeface="IBM Plex Sans"/>
                <a:sym typeface="IBM Plex Sans"/>
              </a:rPr>
              <a:t>и т.д.</a:t>
            </a:r>
          </a:p>
          <a:p>
            <a:pPr marR="0" lvl="0" defTabSz="914400" rtl="0" eaLnBrk="1" fontAlgn="auto" latinLnBrk="0" hangingPunct="1">
              <a:spcBef>
                <a:spcPts val="600"/>
              </a:spcBef>
              <a:buClr>
                <a:srgbClr val="FF0000"/>
              </a:buClr>
              <a:buSzPct val="150000"/>
              <a:tabLst/>
              <a:defRPr/>
            </a:pPr>
            <a:r>
              <a:rPr lang="ru-RU" kern="0" dirty="0">
                <a:latin typeface="IBM Plex Sans"/>
                <a:ea typeface="IBM Plex Sans"/>
                <a:cs typeface="IBM Plex Sans"/>
                <a:sym typeface="IBM Plex Sans"/>
              </a:rPr>
              <a:t>Понимаем сколько каких деталей нам необходимо для производства 10 автомобилей точно в срок.</a:t>
            </a:r>
          </a:p>
          <a:p>
            <a:pPr marR="0" lvl="0" defTabSz="914400" rtl="0" eaLnBrk="1" fontAlgn="auto" latinLnBrk="0" hangingPunct="1">
              <a:spcBef>
                <a:spcPts val="600"/>
              </a:spcBef>
              <a:buClr>
                <a:srgbClr val="FF0000"/>
              </a:buClr>
              <a:buSzPct val="150000"/>
              <a:tabLst/>
              <a:defRPr/>
            </a:pPr>
            <a:r>
              <a:rPr lang="ru-RU" kern="0" dirty="0">
                <a:latin typeface="IBM Plex Sans"/>
                <a:ea typeface="IBM Plex Sans"/>
                <a:cs typeface="IBM Plex Sans"/>
                <a:sym typeface="IBM Plex Sans"/>
              </a:rPr>
              <a:t>Делаем на них отдельный </a:t>
            </a:r>
            <a:r>
              <a:rPr lang="ru-RU" kern="0" dirty="0" err="1">
                <a:latin typeface="IBM Plex Sans"/>
                <a:ea typeface="IBM Plex Sans"/>
                <a:cs typeface="IBM Plex Sans"/>
                <a:sym typeface="IBM Plex Sans"/>
              </a:rPr>
              <a:t>Kanban</a:t>
            </a:r>
            <a:r>
              <a:rPr lang="ru-RU" kern="0" dirty="0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76CC4-6B36-4C35-BC74-026941A7D54E}"/>
              </a:ext>
            </a:extLst>
          </p:cNvPr>
          <p:cNvSpPr txBox="1"/>
          <p:nvPr/>
        </p:nvSpPr>
        <p:spPr>
          <a:xfrm>
            <a:off x="5850553" y="2055279"/>
            <a:ext cx="281300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800" b="1" kern="0" dirty="0">
                <a:latin typeface="IBM Plex Sans"/>
                <a:ea typeface="IBM Plex Sans"/>
                <a:cs typeface="IBM Plex Sans"/>
                <a:sym typeface="IBM Plex Sans"/>
              </a:rPr>
              <a:t>Не создаем излишки запчастей и экономим на складах, логистике и прочих издержках</a:t>
            </a:r>
            <a:endParaRPr lang="ru-RU" dirty="0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CCB419E-5C75-4EAB-964A-AE562EDDA757}"/>
              </a:ext>
            </a:extLst>
          </p:cNvPr>
          <p:cNvSpPr/>
          <p:nvPr/>
        </p:nvSpPr>
        <p:spPr>
          <a:xfrm>
            <a:off x="4411419" y="2491449"/>
            <a:ext cx="1119267" cy="3279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962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Пример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A45421-E582-4D69-9ED0-5772083AC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057" y="1140334"/>
            <a:ext cx="6138296" cy="356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972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 как применить </a:t>
            </a:r>
            <a:r>
              <a:rPr lang="en-US" dirty="0"/>
              <a:t>Kanban-</a:t>
            </a:r>
            <a:r>
              <a:rPr lang="ru-RU" dirty="0"/>
              <a:t>метод в ИТ-проектах?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793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10077"/>
            <a:ext cx="4535695" cy="31229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придерживается понятия «точно в срок»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подразумевает интеллектуальный труд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код программиста нельзя пощупать и увидеть, пока он не превратится в ПО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Kanban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-метод нужен для визуализации потока интеллектуальной работы и сокращения количества этой незавершенной работы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Достигается равномерная и предсказуемая скорость разработки ПО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Kanban</a:t>
            </a:r>
            <a:r>
              <a:rPr lang="ru-RU" dirty="0">
                <a:solidFill>
                  <a:schemeClr val="dk1"/>
                </a:solidFill>
              </a:rPr>
              <a:t> в ИТ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AE2C82E-3FD2-4E83-AEFE-3C3F8E448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227" y="1160147"/>
            <a:ext cx="2823206" cy="282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387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10077"/>
            <a:ext cx="4535695" cy="33309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часть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Agile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-философии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метод улучшения рабочих процессов путём визуализации и активной работы над незавершёнными задачами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не методология и не фреймворк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метод управления или подход к работе, который можно применять к текущему рабочему процессу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всегда добавление к уже существующему способу работы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b="1" dirty="0">
                <a:solidFill>
                  <a:schemeClr val="accent1"/>
                </a:solidFill>
                <a:highlight>
                  <a:schemeClr val="lt1"/>
                </a:highlight>
              </a:rPr>
              <a:t>способ улучшить то, что и как вы уже делаете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не является заменой текущих процессов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Kanban</a:t>
            </a:r>
            <a:r>
              <a:rPr lang="ru-RU" dirty="0">
                <a:solidFill>
                  <a:schemeClr val="dk1"/>
                </a:solidFill>
              </a:rPr>
              <a:t> – это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076;p103" descr="preencoded.png">
            <a:extLst>
              <a:ext uri="{FF2B5EF4-FFF2-40B4-BE49-F238E27FC236}">
                <a16:creationId xmlns:a16="http://schemas.microsoft.com/office/drawing/2014/main" id="{1771ECCF-0286-4B2A-8C93-47D90ACBBF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8079" y="1773102"/>
            <a:ext cx="2635921" cy="1907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830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выстроить разработку по </a:t>
            </a:r>
            <a:r>
              <a:rPr lang="en-US" dirty="0"/>
              <a:t>Kanban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228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Kanban-</a:t>
            </a:r>
            <a:r>
              <a:rPr lang="ru-RU" dirty="0">
                <a:solidFill>
                  <a:schemeClr val="dk1"/>
                </a:solidFill>
              </a:rPr>
              <a:t>доска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7C75D0-B501-4197-9680-78109CE2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858" y="1160946"/>
            <a:ext cx="6716802" cy="360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Приложения для </a:t>
            </a:r>
            <a:r>
              <a:rPr lang="en-US" dirty="0">
                <a:solidFill>
                  <a:schemeClr val="dk1"/>
                </a:solidFill>
              </a:rPr>
              <a:t>Kanban-</a:t>
            </a:r>
            <a:r>
              <a:rPr lang="ru-RU" dirty="0">
                <a:solidFill>
                  <a:schemeClr val="dk1"/>
                </a:solidFill>
              </a:rPr>
              <a:t>доски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83;p5">
            <a:extLst>
              <a:ext uri="{FF2B5EF4-FFF2-40B4-BE49-F238E27FC236}">
                <a16:creationId xmlns:a16="http://schemas.microsoft.com/office/drawing/2014/main" id="{51C1053F-5593-4386-A00A-8A56DB6906DD}"/>
              </a:ext>
            </a:extLst>
          </p:cNvPr>
          <p:cNvSpPr txBox="1"/>
          <p:nvPr/>
        </p:nvSpPr>
        <p:spPr>
          <a:xfrm>
            <a:off x="540000" y="1314997"/>
            <a:ext cx="3556931" cy="28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Trello</a:t>
            </a: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Asana</a:t>
            </a: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Jira</a:t>
            </a: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MeisterTask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KanbanFlow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Toggl Plan</a:t>
            </a: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YouTrack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540DCC-0049-4DE2-BEF0-A2D7A49D3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14" y="1296857"/>
            <a:ext cx="4219347" cy="30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33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Какая самая главная практика </a:t>
            </a:r>
            <a:r>
              <a:rPr lang="en-US" dirty="0"/>
              <a:t>Kanban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261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Ограничивай количество незавершенной работы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22" name="Google Shape;383;p5">
            <a:extLst>
              <a:ext uri="{FF2B5EF4-FFF2-40B4-BE49-F238E27FC236}">
                <a16:creationId xmlns:a16="http://schemas.microsoft.com/office/drawing/2014/main" id="{78509DCB-5C68-4BB0-8998-30D99CABDEFC}"/>
              </a:ext>
            </a:extLst>
          </p:cNvPr>
          <p:cNvSpPr txBox="1"/>
          <p:nvPr/>
        </p:nvSpPr>
        <p:spPr>
          <a:xfrm>
            <a:off x="540000" y="1210077"/>
            <a:ext cx="7991817" cy="2800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работа в процессе (с англ. </a:t>
            </a: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Work </a:t>
            </a:r>
            <a:r>
              <a:rPr kumimoji="0" lang="ru-RU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in</a:t>
            </a: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kumimoji="0" lang="ru-RU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Progress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 или </a:t>
            </a: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WIP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) – количество рабочих элементов, находящихся в процессе в определенное время</a:t>
            </a: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эффективные системы больше сфокусированы на потоке работы, чем на использовании рабочих ресурсов</a:t>
            </a: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когда ресурсы используются максимально, в системе нет свободного места = ухудшение потока </a:t>
            </a:r>
            <a:r>
              <a:rPr kumimoji="0" lang="ru-RU" b="0" i="1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(пример: час пик на автостраде)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проблема переключения контекста в интеллектуальной работе = снижает эффективность работы</a:t>
            </a:r>
          </a:p>
          <a:p>
            <a:pPr marL="357188" marR="0" lvl="0" indent="-35718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работа в процессе ограничена = баланс использования ресурсов + поток работы</a:t>
            </a:r>
          </a:p>
        </p:txBody>
      </p:sp>
    </p:spTree>
    <p:extLst>
      <p:ext uri="{BB962C8B-B14F-4D97-AF65-F5344CB8AC3E}">
        <p14:creationId xmlns:p14="http://schemas.microsoft.com/office/powerpoint/2010/main" val="2200890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33B5CC-A0EA-4343-885D-C9620D11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45" y="512400"/>
            <a:ext cx="6363509" cy="43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68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наладить ритм работы с помощью </a:t>
            </a:r>
            <a:r>
              <a:rPr lang="en-US" dirty="0"/>
              <a:t>Kanban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898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Каденции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6FAB9C2-FA4C-4676-8A1B-2380F63D7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651" y="720000"/>
            <a:ext cx="5487856" cy="42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33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Пример:</a:t>
            </a:r>
            <a:br>
              <a:rPr lang="ru-RU" dirty="0"/>
            </a:br>
            <a:r>
              <a:rPr lang="ru-RU" dirty="0"/>
              <a:t>Каденции в проекте по разработке мобильной игры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978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Kanban-</a:t>
            </a:r>
            <a:r>
              <a:rPr lang="ru-RU" dirty="0">
                <a:solidFill>
                  <a:schemeClr val="dk1"/>
                </a:solidFill>
              </a:rPr>
              <a:t>митинг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302170"/>
            <a:ext cx="4032000" cy="2539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ежедневно на 15 минут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проводите у 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Kanban</a:t>
            </a: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-доски и обсуждаете что сделали, как проходит ваш поток работы и что можно улучшить в рамках текущего дня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у вас один из разработчиков уходит от выполнения определённой работы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команда совместно должна задать ему вопрос и выяснить почему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найти решение этой проблемы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3BCA3E7-F7DB-488D-97F4-816D2A00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26" y="1030299"/>
            <a:ext cx="3843234" cy="308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71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Собрание по пополнению очереди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486837"/>
            <a:ext cx="4032000" cy="216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каждую неделю на 30 минут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определяете количество задач, которые будут одновременно в работе и выделяете задачи в работу из 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бэклога</a:t>
            </a: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 = поддерживаете постоянный поток задач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выбираете 3-4 задачи из </a:t>
            </a:r>
            <a:r>
              <a:rPr lang="ru-RU" sz="1400" dirty="0" err="1">
                <a:solidFill>
                  <a:schemeClr val="accent1"/>
                </a:solidFill>
                <a:highlight>
                  <a:schemeClr val="lt1"/>
                </a:highlight>
              </a:rPr>
              <a:t>бэклога</a:t>
            </a: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 в рамках разработки игры и перемещаете их на доске из столбца «Не начато» в столбец «В работе»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73C2B39-743F-4345-A991-B3E51611B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94" y="1334416"/>
            <a:ext cx="3735091" cy="26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76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Собрание планирования поставки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327546"/>
            <a:ext cx="4032000" cy="27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периодичность зависит от количества поставок промежуточного результата работ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занимает 1-2 часа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обсуждение всех моментов выдачи заказчику какого-то результата по вашему проекту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дата релиза MVP мобильной игры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уточнить, кто со стороны заказчика и по каким параметрам будет проверять MVP мобильной игры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DF23F38-4A56-494E-BB6B-29CE095EA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255" y="1327546"/>
            <a:ext cx="3321753" cy="30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24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Ревью</a:t>
            </a: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сервиса поставки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327546"/>
            <a:ext cx="4032000" cy="181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раз в две недели на 30 минут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участвуют: заказчик, менеджер сервиса поставки и команда разработчиков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обсудить с заказчиком, насколько он доволен скоростью выполнения работ в рамках разработки мобильной игры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пропускная способность команды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C10E583-1977-4C1E-844C-03703911A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54" y="1210077"/>
            <a:ext cx="3250955" cy="32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31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Операционная встреча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327546"/>
            <a:ext cx="40320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1 раз в месяц на 2 часа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выявление слабых и сильных мест в командной работе над всеми проектами в компании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присутствует руководство компании и отделов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параллельно с вашим проектом компания занимается разработкой сайта для интернет-магазина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есть 2 </a:t>
            </a:r>
            <a:r>
              <a:rPr lang="ru-RU" sz="1400" dirty="0" err="1">
                <a:solidFill>
                  <a:schemeClr val="accent1"/>
                </a:solidFill>
                <a:highlight>
                  <a:schemeClr val="lt1"/>
                </a:highlight>
              </a:rPr>
              <a:t>Kanban</a:t>
            </a: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-системы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на 2 проекта 1 дизайнер, который не справляется с нагрузкой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BFAFC8EB-CA03-436C-B5F9-F3F97169F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96" y="1327546"/>
            <a:ext cx="3181309" cy="318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36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Ревью</a:t>
            </a: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рисков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327546"/>
            <a:ext cx="4032000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1 раз в месяц на 1-2 часа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обсуждаете риски, которые могут сработать при поставке MVP мобильной игры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вырабатываете меры по снижению негативного воздействия рисков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3CFF53D-B3FA-4843-A935-A580B384A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754" y="1048973"/>
            <a:ext cx="2803214" cy="360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31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25783" y="1040400"/>
            <a:ext cx="42012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b="1" dirty="0">
                <a:solidFill>
                  <a:schemeClr val="accent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Ревью</a:t>
            </a: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стратегии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327546"/>
            <a:ext cx="4032000" cy="29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ежеквартально на полдня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участвует высшее руководство, владельцы портфолио/продукта, члены </a:t>
            </a:r>
            <a:r>
              <a:rPr lang="ru-RU" sz="1400" dirty="0" err="1">
                <a:solidFill>
                  <a:schemeClr val="tx1"/>
                </a:solidFill>
                <a:highlight>
                  <a:schemeClr val="lt1"/>
                </a:highlight>
              </a:rPr>
              <a:t>senior</a:t>
            </a: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-команды из отделов по работе с клиентами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рассматривают всю операционную деятельность компании в целом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tx1"/>
                </a:solidFill>
                <a:highlight>
                  <a:schemeClr val="lt1"/>
                </a:highlight>
              </a:rPr>
              <a:t>новые тренды в мире разработки + опыт конкурентов</a:t>
            </a:r>
          </a:p>
          <a:p>
            <a:pPr marL="412852" indent="-285750">
              <a:spcBef>
                <a:spcPts val="600"/>
              </a:spcBef>
              <a:buClr>
                <a:schemeClr val="accent1"/>
              </a:buClr>
              <a:buSzPts val="14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accent1"/>
                </a:solidFill>
                <a:highlight>
                  <a:schemeClr val="lt1"/>
                </a:highlight>
              </a:rPr>
              <a:t>выявляете потенциальные масштабные проблемы и корректируете курс  в разработке игры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512EFE9-A6A4-4065-A992-BC5E0AEFF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172" y="1210077"/>
            <a:ext cx="3707025" cy="325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4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1223146" y="2275898"/>
            <a:ext cx="6697708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Можно ли с помощью </a:t>
            </a:r>
            <a:r>
              <a:rPr lang="en-US" dirty="0"/>
              <a:t>Kanban </a:t>
            </a:r>
            <a:r>
              <a:rPr lang="ru-RU" dirty="0"/>
              <a:t>выделить самые важные задачи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358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55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Да!</a:t>
            </a:r>
            <a:br>
              <a:rPr lang="ru-RU" dirty="0">
                <a:solidFill>
                  <a:schemeClr val="dk1"/>
                </a:solidFill>
              </a:rPr>
            </a:br>
            <a:r>
              <a:rPr lang="ru-RU" dirty="0"/>
              <a:t>4 класса обслуживания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40000" y="1468845"/>
            <a:ext cx="7883329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57200" marR="0" lvl="0" indent="-457200" algn="l" defTabSz="53465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Ускоренный класс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– неотложная скорая помощь-реанимация.</a:t>
            </a:r>
          </a:p>
          <a:p>
            <a:pPr marL="457200" marR="0" lvl="0" indent="-457200" algn="l" defTabSz="53465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Класс с фиксированной датой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– стоимость задержки резко возрастает после определенного периода. Т.е. к определённой дате мы точно должны завершить работу, иначе понесём убытки – штрафы и т.д.</a:t>
            </a:r>
          </a:p>
          <a:p>
            <a:pPr marL="457200" marR="0" lvl="0" indent="-457200" algn="l" defTabSz="53465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Стандартный класс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– стоимость задержки растёт пропорционально времени. Если делаем сразу, получаем прибыль сразу. Если делаем долго, получаем прибыль долго.</a:t>
            </a:r>
          </a:p>
          <a:p>
            <a:pPr marL="457200" marR="0" lvl="0" indent="-457200" algn="l" defTabSz="53465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ru-RU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Нематериальный класс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делаем, но явной прибыли эта работа не несёт, стоимость задержки растёт медленно. Например, уборка в доме.</a:t>
            </a:r>
          </a:p>
        </p:txBody>
      </p:sp>
    </p:spTree>
    <p:extLst>
      <p:ext uri="{BB962C8B-B14F-4D97-AF65-F5344CB8AC3E}">
        <p14:creationId xmlns:p14="http://schemas.microsoft.com/office/powerpoint/2010/main" val="94090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1223146" y="2275898"/>
            <a:ext cx="6697708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Предполагает ли </a:t>
            </a:r>
            <a:r>
              <a:rPr lang="en-US" dirty="0"/>
              <a:t>Kanban-</a:t>
            </a:r>
            <a:r>
              <a:rPr lang="ru-RU" dirty="0"/>
              <a:t>метод наличие руководителя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498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Service Request Manager (SRM)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39999" y="1327546"/>
            <a:ext cx="433421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несёт ответственность за:</a:t>
            </a:r>
          </a:p>
          <a:p>
            <a:pPr marL="536575" marR="0" lvl="0" indent="-26511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изучение потребностей и ожидания заказчиков</a:t>
            </a:r>
          </a:p>
          <a:p>
            <a:pPr marL="536575" marR="0" lvl="0" indent="-26511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содействие выбору и приоритезации рабочих элементов на Собраниях</a:t>
            </a:r>
          </a:p>
          <a:p>
            <a:pPr marL="536575" marR="0" lvl="0" indent="-5365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Другие названия для данной роли:</a:t>
            </a:r>
          </a:p>
          <a:p>
            <a:pPr marL="271463" marR="0" lvl="0" indent="-2714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Менеджер Продукта</a:t>
            </a:r>
          </a:p>
          <a:p>
            <a:pPr marL="271463" marR="0" lvl="0" indent="-2714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Владелец Продукта</a:t>
            </a:r>
          </a:p>
          <a:p>
            <a:pPr marL="271463" marR="0" lvl="0" indent="-27146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Менеджер Сервиса</a:t>
            </a:r>
            <a:endParaRPr lang="ru-RU" sz="1400" dirty="0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F2CD31-E89E-4116-97B7-288138150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38" y="1870643"/>
            <a:ext cx="3620908" cy="140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98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Service Delivery Manager (SDM)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39999" y="1327546"/>
            <a:ext cx="4241227" cy="298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несёт ответственность за:</a:t>
            </a:r>
          </a:p>
          <a:p>
            <a:pPr marL="536575" marR="0" lvl="0" indent="-26511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поток работы, в ходе которого выбранные рабочие элементы поставляются заказчикам</a:t>
            </a:r>
          </a:p>
          <a:p>
            <a:pPr marL="536575" marR="0" lvl="0" indent="-26511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обеспечение проведения </a:t>
            </a:r>
            <a:r>
              <a:rPr kumimoji="0" lang="ru-RU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Kanban</a:t>
            </a: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-митингов и Собрания Планирования Поставки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50000"/>
              <a:buFontTx/>
              <a:buNone/>
              <a:tabLst/>
              <a:defRPr/>
            </a:pPr>
            <a:endParaRPr kumimoji="0" lang="ru-RU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Другие названия роли:</a:t>
            </a:r>
          </a:p>
          <a:p>
            <a:pPr marL="271463" marR="0" lvl="0" indent="-26511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Менеджер Потока</a:t>
            </a:r>
          </a:p>
          <a:p>
            <a:pPr marL="271463" marR="0" lvl="0" indent="-26511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Менеджер Поставок</a:t>
            </a:r>
          </a:p>
          <a:p>
            <a:pPr marL="271463" marR="0" lvl="0" indent="-265113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Мастер Потока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8D1CF-50CD-4CA8-84B8-8B96F584F048}"/>
              </a:ext>
            </a:extLst>
          </p:cNvPr>
          <p:cNvSpPr txBox="1"/>
          <p:nvPr/>
        </p:nvSpPr>
        <p:spPr>
          <a:xfrm>
            <a:off x="5385661" y="2074039"/>
            <a:ext cx="3120041" cy="99542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Более значимая роль</a:t>
            </a:r>
          </a:p>
        </p:txBody>
      </p:sp>
    </p:spTree>
    <p:extLst>
      <p:ext uri="{BB962C8B-B14F-4D97-AF65-F5344CB8AC3E}">
        <p14:creationId xmlns:p14="http://schemas.microsoft.com/office/powerpoint/2010/main" val="11430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0000" y="58922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041020"/>
            <a:ext cx="3908014" cy="384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2C2D30"/>
                </a:solidFill>
              </a:rPr>
              <a:t>Вы работаете над созданием приложения для прослушивания музыки (что-то очень похожее на </a:t>
            </a:r>
            <a:r>
              <a:rPr lang="ru-RU" dirty="0" err="1">
                <a:solidFill>
                  <a:srgbClr val="2C2D30"/>
                </a:solidFill>
              </a:rPr>
              <a:t>Яндекс.Музыка</a:t>
            </a:r>
            <a:r>
              <a:rPr lang="ru-RU" dirty="0">
                <a:solidFill>
                  <a:srgbClr val="2C2D30"/>
                </a:solidFill>
              </a:rPr>
              <a:t>, </a:t>
            </a:r>
            <a:r>
              <a:rPr lang="ru-RU" dirty="0" err="1">
                <a:solidFill>
                  <a:srgbClr val="2C2D30"/>
                </a:solidFill>
              </a:rPr>
              <a:t>СберЗвук</a:t>
            </a:r>
            <a:r>
              <a:rPr lang="ru-RU" dirty="0">
                <a:solidFill>
                  <a:srgbClr val="2C2D30"/>
                </a:solidFill>
              </a:rPr>
              <a:t> и т.д.). У вас в команде достаточное количество людей, но несмотря на это, происходят задержки по выпуску MVP продукта и различные ошибки в коде, которые очень негативно влияют на качество разработки – заказчик недоволен. Вы используете </a:t>
            </a:r>
            <a:r>
              <a:rPr lang="ru-RU" dirty="0" err="1">
                <a:solidFill>
                  <a:srgbClr val="2C2D30"/>
                </a:solidFill>
              </a:rPr>
              <a:t>Scrum</a:t>
            </a:r>
            <a:r>
              <a:rPr lang="ru-RU" dirty="0">
                <a:solidFill>
                  <a:srgbClr val="2C2D30"/>
                </a:solidFill>
              </a:rPr>
              <a:t>-фреймворк. У вас есть </a:t>
            </a:r>
            <a:r>
              <a:rPr lang="ru-RU" dirty="0" err="1">
                <a:solidFill>
                  <a:srgbClr val="2C2D30"/>
                </a:solidFill>
              </a:rPr>
              <a:t>Scrum</a:t>
            </a:r>
            <a:r>
              <a:rPr lang="ru-RU" dirty="0">
                <a:solidFill>
                  <a:srgbClr val="2C2D30"/>
                </a:solidFill>
              </a:rPr>
              <a:t>-доска, на которой отображены задачи вашей команды.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1" y="636386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627641" y="2379945"/>
            <a:ext cx="258183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</a:rPr>
              <a:t>Необходимо встроить в свою работу </a:t>
            </a:r>
            <a:r>
              <a:rPr lang="ru-RU" b="1" dirty="0" err="1">
                <a:solidFill>
                  <a:schemeClr val="accent1"/>
                </a:solidFill>
              </a:rPr>
              <a:t>Kanban</a:t>
            </a:r>
            <a:r>
              <a:rPr lang="ru-RU" b="1" dirty="0">
                <a:solidFill>
                  <a:schemeClr val="accent1"/>
                </a:solidFill>
              </a:rPr>
              <a:t>-метод, чтобы исключить задержки и ошибки в коде.</a:t>
            </a:r>
          </a:p>
        </p:txBody>
      </p:sp>
    </p:spTree>
    <p:extLst>
      <p:ext uri="{BB962C8B-B14F-4D97-AF65-F5344CB8AC3E}">
        <p14:creationId xmlns:p14="http://schemas.microsoft.com/office/powerpoint/2010/main" val="307299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Давайте развивать профессионалов в ИТ-сфере вместе!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177730"/>
            <a:ext cx="806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Расскажите о том, чем мы с вами занимаемся и что изучаем</a:t>
            </a:r>
            <a:r>
              <a:rPr lang="en-US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</a:t>
            </a: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поделитесь своим опытом</a:t>
            </a:r>
            <a:endParaRPr kumimoji="0" lang="ru-RU" sz="1500" b="1" i="1" u="none" strike="noStrike" kern="120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BEBFF-0979-4B94-8BB3-553C0DA6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73" y="1914008"/>
            <a:ext cx="1265030" cy="396274"/>
          </a:xfrm>
          <a:prstGeom prst="rect">
            <a:avLst/>
          </a:prstGeom>
        </p:spPr>
      </p:pic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C0361AE0-4387-426B-B89B-CDA63D5713EC}"/>
              </a:ext>
            </a:extLst>
          </p:cNvPr>
          <p:cNvSpPr txBox="1"/>
          <p:nvPr/>
        </p:nvSpPr>
        <p:spPr>
          <a:xfrm>
            <a:off x="5726478" y="2397573"/>
            <a:ext cx="26939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4"/>
              </a:rPr>
              <a:t>https://clck.ru/gA2sM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301BDD11-679B-4A2D-803D-124B04C69773}"/>
              </a:ext>
            </a:extLst>
          </p:cNvPr>
          <p:cNvSpPr txBox="1"/>
          <p:nvPr/>
        </p:nvSpPr>
        <p:spPr>
          <a:xfrm>
            <a:off x="723541" y="2397573"/>
            <a:ext cx="275862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5"/>
              </a:rPr>
              <a:t>https://clck.ru/gA2tC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8F53-1271-46A9-9622-EACBBFBE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28" y="1857651"/>
            <a:ext cx="2156647" cy="464860"/>
          </a:xfrm>
          <a:prstGeom prst="rect">
            <a:avLst/>
          </a:prstGeom>
        </p:spPr>
      </p:pic>
      <p:pic>
        <p:nvPicPr>
          <p:cNvPr id="12" name="Google Shape;1101;p105" descr="preencoded.png">
            <a:extLst>
              <a:ext uri="{FF2B5EF4-FFF2-40B4-BE49-F238E27FC236}">
                <a16:creationId xmlns:a16="http://schemas.microsoft.com/office/drawing/2014/main" id="{263010B0-A4DE-4AE5-AD3A-DD9858EA93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9000" y="3095772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2296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369323"/>
            <a:ext cx="434871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Причины срыва сроков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600" dirty="0">
                <a:solidFill>
                  <a:schemeClr val="dk1"/>
                </a:solidFill>
              </a:rPr>
              <a:t>Kanban</a:t>
            </a:r>
            <a:r>
              <a:rPr lang="ru-RU" sz="1600" dirty="0">
                <a:solidFill>
                  <a:schemeClr val="dk1"/>
                </a:solidFill>
              </a:rPr>
              <a:t>-метод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235;p44">
            <a:extLst>
              <a:ext uri="{FF2B5EF4-FFF2-40B4-BE49-F238E27FC236}">
                <a16:creationId xmlns:a16="http://schemas.microsoft.com/office/drawing/2014/main" id="{45AF0806-5049-4D6C-A490-025D86AE591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714" y="1409601"/>
            <a:ext cx="3246568" cy="2513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делать, если сроки проекта близки к провалу?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81067"/>
            <a:ext cx="5194374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Дополнительные требования к продукту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Множество изменений в проекте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Нехватка ресурсов (финансовых, технических, людских)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Баги в коде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b="1" dirty="0">
                <a:solidFill>
                  <a:schemeClr val="accent1"/>
                </a:solidFill>
                <a:highlight>
                  <a:schemeClr val="lt1"/>
                </a:highlight>
              </a:rPr>
              <a:t>Перегруз команды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b="1" dirty="0">
                <a:solidFill>
                  <a:schemeClr val="accent1"/>
                </a:solidFill>
                <a:highlight>
                  <a:schemeClr val="lt1"/>
                </a:highlight>
              </a:rPr>
              <a:t>…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Причины срыва сроков проекта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092;p104" descr="preencoded.png">
            <a:extLst>
              <a:ext uri="{FF2B5EF4-FFF2-40B4-BE49-F238E27FC236}">
                <a16:creationId xmlns:a16="http://schemas.microsoft.com/office/drawing/2014/main" id="{45F8E5BB-2DEA-41AB-876D-CD33AF9A05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9776" y="2696058"/>
            <a:ext cx="2421044" cy="1727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890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быть, если команда перегружена и не успевает решать поставленные задачи в срок?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537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Kanban-</a:t>
            </a:r>
            <a:r>
              <a:rPr lang="ru-RU" dirty="0">
                <a:solidFill>
                  <a:schemeClr val="dk1"/>
                </a:solidFill>
              </a:rPr>
              <a:t>метод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1445;p80">
            <a:extLst>
              <a:ext uri="{FF2B5EF4-FFF2-40B4-BE49-F238E27FC236}">
                <a16:creationId xmlns:a16="http://schemas.microsoft.com/office/drawing/2014/main" id="{08A7B98D-62DF-4367-8651-A3AC95B3EF74}"/>
              </a:ext>
            </a:extLst>
          </p:cNvPr>
          <p:cNvSpPr txBox="1"/>
          <p:nvPr/>
        </p:nvSpPr>
        <p:spPr>
          <a:xfrm>
            <a:off x="540000" y="1210077"/>
            <a:ext cx="3551552" cy="300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Термин в управлении произошёл от компании Toyota</a:t>
            </a: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С японского языка означает «сигнал» или «карточка»</a:t>
            </a: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Этим словом называлась бумажка (карточка) с запросом на какие-то действия</a:t>
            </a: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На автомобильных заводах такие карточки использовались для передачи информации с одного этапа на следующий о том, сколько и каких деталей потребуется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250AE67-A731-42A3-88E7-EBE5A16AA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50" y="1137062"/>
            <a:ext cx="4340500" cy="286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883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2288</TotalTime>
  <Words>1421</Words>
  <Application>Microsoft Office PowerPoint</Application>
  <PresentationFormat>Экран (16:9)</PresentationFormat>
  <Paragraphs>224</Paragraphs>
  <Slides>41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41</vt:i4>
      </vt:variant>
    </vt:vector>
  </HeadingPairs>
  <TitlesOfParts>
    <vt:vector size="52" baseType="lpstr">
      <vt:lpstr>Arial</vt:lpstr>
      <vt:lpstr>IBM Plex Sans</vt:lpstr>
      <vt:lpstr>Roboto</vt:lpstr>
      <vt:lpstr>Wingdings</vt:lpstr>
      <vt:lpstr>IBM Plex Sans SemiBold</vt:lpstr>
      <vt:lpstr>Calibri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Что делать, если сроки проекта близки к провалу?</vt:lpstr>
      <vt:lpstr>Причины срыва сроков проекта</vt:lpstr>
      <vt:lpstr>Как быть, если команда перегружена и не успевает решать поставленные задачи в срок?</vt:lpstr>
      <vt:lpstr>Kanban-метод</vt:lpstr>
      <vt:lpstr>Пример</vt:lpstr>
      <vt:lpstr>Пример</vt:lpstr>
      <vt:lpstr>А как применить Kanban-метод в ИТ-проектах?</vt:lpstr>
      <vt:lpstr>Kanban в ИТ</vt:lpstr>
      <vt:lpstr>Kanban – это</vt:lpstr>
      <vt:lpstr>Как выстроить разработку по Kanban?</vt:lpstr>
      <vt:lpstr>Kanban-доска</vt:lpstr>
      <vt:lpstr>Приложения для Kanban-доски</vt:lpstr>
      <vt:lpstr>Какая самая главная практика Kanban?</vt:lpstr>
      <vt:lpstr>Ограничивай количество незавершенной работы</vt:lpstr>
      <vt:lpstr>Презентация PowerPoint</vt:lpstr>
      <vt:lpstr>Как наладить ритм работы с помощью Kanban?</vt:lpstr>
      <vt:lpstr>Каденции</vt:lpstr>
      <vt:lpstr>Пример: Каденции в проекте по разработке мобильной игры</vt:lpstr>
      <vt:lpstr>Kanban-митинг</vt:lpstr>
      <vt:lpstr>Собрание по пополнению очереди</vt:lpstr>
      <vt:lpstr>Собрание планирования поставки</vt:lpstr>
      <vt:lpstr>Ревью сервиса поставки</vt:lpstr>
      <vt:lpstr>Операционная встреча</vt:lpstr>
      <vt:lpstr>Ревью рисков</vt:lpstr>
      <vt:lpstr>Ревью стратегии</vt:lpstr>
      <vt:lpstr>Можно ли с помощью Kanban выделить самые важные задачи проекта?</vt:lpstr>
      <vt:lpstr>Да! 4 класса обслуживания</vt:lpstr>
      <vt:lpstr>Предполагает ли Kanban-метод наличие руководителя проекта?</vt:lpstr>
      <vt:lpstr>Service Request Manager (SRM)</vt:lpstr>
      <vt:lpstr>Service Delivery Manager (SDM)</vt:lpstr>
      <vt:lpstr>Кейсы</vt:lpstr>
      <vt:lpstr>Презентация PowerPoint</vt:lpstr>
      <vt:lpstr>Презентация PowerPoint</vt:lpstr>
      <vt:lpstr>Поделитесь с нами обратной связью</vt:lpstr>
      <vt:lpstr>Давайте развивать профессионалов в ИТ-сфере вместе!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133</cp:revision>
  <dcterms:modified xsi:type="dcterms:W3CDTF">2022-05-11T06:47:49Z</dcterms:modified>
</cp:coreProperties>
</file>